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6858000" cy="9144000"/>
  <p:embeddedFontLst>
    <p:embeddedFont>
      <p:font typeface="Libre Franklin"/>
      <p:regular r:id="rId51"/>
      <p:bold r:id="rId52"/>
      <p:italic r:id="rId53"/>
      <p:boldItalic r:id="rId54"/>
    </p:embeddedFont>
    <p:embeddedFont>
      <p:font typeface="Libre Franklin Medium"/>
      <p:regular r:id="rId55"/>
      <p:bold r:id="rId56"/>
      <p:italic r:id="rId57"/>
      <p:boldItalic r:id="rId58"/>
    </p:embeddedFont>
    <p:embeddedFont>
      <p:font typeface="Cambria Math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h+NTZSy9P7FdNp1z3Lp7+6MOQc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breFranklin-regular.fntdata"/><Relationship Id="rId50" Type="http://schemas.openxmlformats.org/officeDocument/2006/relationships/slide" Target="slides/slide45.xml"/><Relationship Id="rId53" Type="http://schemas.openxmlformats.org/officeDocument/2006/relationships/font" Target="fonts/LibreFranklin-italic.fntdata"/><Relationship Id="rId52" Type="http://schemas.openxmlformats.org/officeDocument/2006/relationships/font" Target="fonts/LibreFranklin-bold.fntdata"/><Relationship Id="rId11" Type="http://schemas.openxmlformats.org/officeDocument/2006/relationships/slide" Target="slides/slide6.xml"/><Relationship Id="rId55" Type="http://schemas.openxmlformats.org/officeDocument/2006/relationships/font" Target="fonts/LibreFranklinMedium-regular.fntdata"/><Relationship Id="rId10" Type="http://schemas.openxmlformats.org/officeDocument/2006/relationships/slide" Target="slides/slide5.xml"/><Relationship Id="rId54" Type="http://schemas.openxmlformats.org/officeDocument/2006/relationships/font" Target="fonts/LibreFranklin-boldItalic.fntdata"/><Relationship Id="rId13" Type="http://schemas.openxmlformats.org/officeDocument/2006/relationships/slide" Target="slides/slide8.xml"/><Relationship Id="rId57" Type="http://schemas.openxmlformats.org/officeDocument/2006/relationships/font" Target="fonts/LibreFranklinMedium-italic.fntdata"/><Relationship Id="rId12" Type="http://schemas.openxmlformats.org/officeDocument/2006/relationships/slide" Target="slides/slide7.xml"/><Relationship Id="rId56" Type="http://schemas.openxmlformats.org/officeDocument/2006/relationships/font" Target="fonts/LibreFranklinMedium-bold.fntdata"/><Relationship Id="rId15" Type="http://schemas.openxmlformats.org/officeDocument/2006/relationships/slide" Target="slides/slide10.xml"/><Relationship Id="rId59" Type="http://schemas.openxmlformats.org/officeDocument/2006/relationships/font" Target="fonts/CambriaMath-regular.fntdata"/><Relationship Id="rId14" Type="http://schemas.openxmlformats.org/officeDocument/2006/relationships/slide" Target="slides/slide9.xml"/><Relationship Id="rId58" Type="http://schemas.openxmlformats.org/officeDocument/2006/relationships/font" Target="fonts/LibreFranklin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d431e197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bd431e19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bd431e197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d431e197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bd431e19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bd431e1977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d431e1977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bd431e19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bd431e1977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body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1" type="ftr"/>
          </p:nvPr>
        </p:nvSpPr>
        <p:spPr>
          <a:xfrm>
            <a:off x="3581400" y="76200"/>
            <a:ext cx="2895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3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1" type="body"/>
          </p:nvPr>
        </p:nvSpPr>
        <p:spPr>
          <a:xfrm rot="5400000">
            <a:off x="2385219" y="-526257"/>
            <a:ext cx="4525963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4"/>
          <p:cNvSpPr txBox="1"/>
          <p:nvPr>
            <p:ph type="title"/>
          </p:nvPr>
        </p:nvSpPr>
        <p:spPr>
          <a:xfrm rot="5400000">
            <a:off x="4846638" y="2560639"/>
            <a:ext cx="585152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4"/>
          <p:cNvSpPr txBox="1"/>
          <p:nvPr>
            <p:ph idx="1" type="body"/>
          </p:nvPr>
        </p:nvSpPr>
        <p:spPr>
          <a:xfrm rot="5400000">
            <a:off x="655638" y="350838"/>
            <a:ext cx="5851525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88" name="Google Shape;88;p54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5"/>
          <p:cNvCxnSpPr/>
          <p:nvPr/>
        </p:nvCxnSpPr>
        <p:spPr>
          <a:xfrm>
            <a:off x="514350" y="5349902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45"/>
          <p:cNvSpPr txBox="1"/>
          <p:nvPr>
            <p:ph type="ctrTitle"/>
          </p:nvPr>
        </p:nvSpPr>
        <p:spPr>
          <a:xfrm>
            <a:off x="381000" y="4853411"/>
            <a:ext cx="84582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1" type="subTitle"/>
          </p:nvPr>
        </p:nvSpPr>
        <p:spPr>
          <a:xfrm>
            <a:off x="381000" y="38862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44332A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2" type="sldNum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46"/>
          <p:cNvCxnSpPr/>
          <p:nvPr/>
        </p:nvCxnSpPr>
        <p:spPr>
          <a:xfrm>
            <a:off x="514350" y="3444902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46"/>
          <p:cNvSpPr txBox="1"/>
          <p:nvPr>
            <p:ph idx="1" type="body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DCD0B0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7" name="Google Shape;37;p46"/>
          <p:cNvSpPr txBox="1"/>
          <p:nvPr>
            <p:ph type="title"/>
          </p:nvPr>
        </p:nvSpPr>
        <p:spPr>
          <a:xfrm>
            <a:off x="180475" y="2947085"/>
            <a:ext cx="8686800" cy="118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/>
          <p:nvPr>
            <p:ph type="title"/>
          </p:nvPr>
        </p:nvSpPr>
        <p:spPr>
          <a:xfrm>
            <a:off x="304800" y="5410200"/>
            <a:ext cx="8610600" cy="88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" type="body"/>
          </p:nvPr>
        </p:nvSpPr>
        <p:spPr>
          <a:xfrm>
            <a:off x="281444" y="666750"/>
            <a:ext cx="4290556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2" type="body"/>
          </p:nvPr>
        </p:nvSpPr>
        <p:spPr>
          <a:xfrm>
            <a:off x="4645025" y="666750"/>
            <a:ext cx="4292241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3" type="body"/>
          </p:nvPr>
        </p:nvSpPr>
        <p:spPr>
          <a:xfrm>
            <a:off x="281444" y="1316037"/>
            <a:ext cx="4290556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0" name="Google Shape;50;p48"/>
          <p:cNvSpPr txBox="1"/>
          <p:nvPr>
            <p:ph idx="4" type="body"/>
          </p:nvPr>
        </p:nvSpPr>
        <p:spPr>
          <a:xfrm>
            <a:off x="4648730" y="1316037"/>
            <a:ext cx="4288536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8229600" y="6477000"/>
            <a:ext cx="7620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cxnSp>
        <p:nvCxnSpPr>
          <p:cNvPr id="54" name="Google Shape;54;p48"/>
          <p:cNvCxnSpPr/>
          <p:nvPr/>
        </p:nvCxnSpPr>
        <p:spPr>
          <a:xfrm>
            <a:off x="514350" y="6019800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9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51"/>
          <p:cNvCxnSpPr/>
          <p:nvPr/>
        </p:nvCxnSpPr>
        <p:spPr>
          <a:xfrm>
            <a:off x="514350" y="5849117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51"/>
          <p:cNvSpPr txBox="1"/>
          <p:nvPr>
            <p:ph type="title"/>
          </p:nvPr>
        </p:nvSpPr>
        <p:spPr>
          <a:xfrm>
            <a:off x="457200" y="5486400"/>
            <a:ext cx="84582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" type="body"/>
          </p:nvPr>
        </p:nvSpPr>
        <p:spPr>
          <a:xfrm>
            <a:off x="457200" y="609600"/>
            <a:ext cx="3008313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idx="2" type="body"/>
          </p:nvPr>
        </p:nvSpPr>
        <p:spPr>
          <a:xfrm>
            <a:off x="3575050" y="609600"/>
            <a:ext cx="53403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spcBef>
                <a:spcPts val="640"/>
              </a:spcBef>
              <a:spcAft>
                <a:spcPts val="0"/>
              </a:spcAft>
              <a:buSzPts val="2240"/>
              <a:buChar char="🞭"/>
              <a:defRPr sz="3200"/>
            </a:lvl1pPr>
            <a:lvl2pPr indent="-353060" lvl="1" marL="914400" algn="l">
              <a:spcBef>
                <a:spcPts val="560"/>
              </a:spcBef>
              <a:spcAft>
                <a:spcPts val="0"/>
              </a:spcAft>
              <a:buSzPts val="1960"/>
              <a:buChar char="🞤"/>
              <a:defRPr sz="28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🞫"/>
              <a:defRPr sz="2400"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🞲"/>
              <a:defRPr sz="20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🞩"/>
              <a:defRPr sz="20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69" name="Google Shape;69;p51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/>
          <p:nvPr>
            <p:ph idx="2" type="pic"/>
          </p:nvPr>
        </p:nvSpPr>
        <p:spPr>
          <a:xfrm>
            <a:off x="3505200" y="616634"/>
            <a:ext cx="5029200" cy="36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900" endA="500" endPos="10000" kx="0" rotWithShape="0" algn="bl" stA="49000" stPos="0" sy="-90000" ky="0"/>
          </a:effectLst>
        </p:spPr>
      </p:sp>
      <p:sp>
        <p:nvSpPr>
          <p:cNvPr id="74" name="Google Shape;74;p52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77" name="Google Shape;77;p52"/>
          <p:cNvSpPr txBox="1"/>
          <p:nvPr>
            <p:ph type="title"/>
          </p:nvPr>
        </p:nvSpPr>
        <p:spPr>
          <a:xfrm>
            <a:off x="381000" y="4993760"/>
            <a:ext cx="58674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" type="body"/>
          </p:nvPr>
        </p:nvSpPr>
        <p:spPr>
          <a:xfrm>
            <a:off x="381000" y="5533218"/>
            <a:ext cx="586740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9725" spcFirstLastPara="1" rIns="91425" wrap="square" tIns="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81940" lvl="1" marL="914400" algn="l">
              <a:spcBef>
                <a:spcPts val="240"/>
              </a:spcBef>
              <a:spcAft>
                <a:spcPts val="0"/>
              </a:spcAft>
              <a:buSzPts val="840"/>
              <a:buChar char="🞤"/>
              <a:defRPr sz="1200"/>
            </a:lvl2pPr>
            <a:lvl3pPr indent="-273050" lvl="2" marL="1371600" algn="l">
              <a:spcBef>
                <a:spcPts val="200"/>
              </a:spcBef>
              <a:spcAft>
                <a:spcPts val="0"/>
              </a:spcAft>
              <a:buSzPts val="700"/>
              <a:buChar char="🞫"/>
              <a:defRPr sz="1000"/>
            </a:lvl3pPr>
            <a:lvl4pPr indent="-268605" lvl="3" marL="1828800" algn="l">
              <a:spcBef>
                <a:spcPts val="180"/>
              </a:spcBef>
              <a:spcAft>
                <a:spcPts val="0"/>
              </a:spcAft>
              <a:buSzPts val="630"/>
              <a:buChar char="🞲"/>
              <a:defRPr sz="900"/>
            </a:lvl4pPr>
            <a:lvl5pPr indent="-262889" lvl="4" marL="2286000" algn="l">
              <a:spcBef>
                <a:spcPts val="180"/>
              </a:spcBef>
              <a:spcAft>
                <a:spcPts val="0"/>
              </a:spcAft>
              <a:buSzPts val="540"/>
              <a:buChar char="🞩"/>
              <a:defRPr sz="9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43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🞭"/>
              <a:defRPr b="0" i="0" sz="3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🞤"/>
              <a:defRPr b="0" i="0" sz="2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3528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🞫"/>
              <a:defRPr b="0" i="0" sz="2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🞲"/>
              <a:defRPr b="0" i="0" sz="2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7179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🞩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717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🞤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8956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🞲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89559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◆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8194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15" name="Google Shape;15;p43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6" name="Google Shape;16;p43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43"/>
          <p:cNvCxnSpPr/>
          <p:nvPr/>
        </p:nvCxnSpPr>
        <p:spPr>
          <a:xfrm>
            <a:off x="514350" y="1057986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/>
        </p:nvSpPr>
        <p:spPr>
          <a:xfrm>
            <a:off x="467544" y="332656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</a:pPr>
            <a:r>
              <a:rPr b="0" i="0" lang="id-ID" sz="4400" u="none" cap="none" strike="noStrik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SISTEM PERSAMAAN LINIER (SPL)</a:t>
            </a:r>
            <a:endParaRPr b="0" i="0" sz="4400" u="none" cap="none" strike="noStrike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467544" y="2924944"/>
            <a:ext cx="8458200" cy="100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Libre Franklin Medium"/>
              <a:buNone/>
            </a:pPr>
            <a:r>
              <a:rPr b="1" i="0" lang="id-ID" sz="3600" u="none" cap="none" strike="noStrike">
                <a:solidFill>
                  <a:srgbClr val="00B05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PERTEMUAN KE 12 DAN 13</a:t>
            </a:r>
            <a:endParaRPr b="0" i="0" sz="2700" u="none" cap="none" strike="noStrike">
              <a:solidFill>
                <a:srgbClr val="7030A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1200" u="none" cap="none" strike="noStrike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CRAMER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1475656" y="1871049"/>
            <a:ext cx="1746312" cy="9831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683568" y="1268760"/>
            <a:ext cx="77768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:    A</a:t>
            </a:r>
            <a:r>
              <a:rPr b="1" i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b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nilai </a:t>
            </a:r>
            <a:r>
              <a:rPr i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dapat dicari dengan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395536" y="3074184"/>
            <a:ext cx="849694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Dimana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|A</a:t>
            </a:r>
            <a:r>
              <a:rPr baseline="-25000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| adalah harga determinan unsur-unsur matriks bujursangkar </a:t>
            </a:r>
            <a:r>
              <a:rPr b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dengan kolom ke </a:t>
            </a:r>
            <a:r>
              <a:rPr i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diganti unsur-unsurnya oleh unsur-unsur </a:t>
            </a:r>
            <a:r>
              <a:rPr b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|A| adalah harga determinan matriks bujursangkar </a:t>
            </a:r>
            <a:r>
              <a:rPr b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CRAMER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179512" y="1785010"/>
            <a:ext cx="89644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Hitung nilai  x, y, dan z dari SPL berikut:</a:t>
            </a:r>
            <a:endParaRPr sz="4000">
              <a:solidFill>
                <a:srgbClr val="00B05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517318" y="3199682"/>
            <a:ext cx="7920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 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  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3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1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  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=15</a:t>
            </a:r>
            <a:endParaRPr b="0" sz="5400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CRAMER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 b="14319" l="24020" r="23466" t="21622"/>
          <a:stretch/>
        </p:blipFill>
        <p:spPr>
          <a:xfrm>
            <a:off x="323528" y="1196752"/>
            <a:ext cx="8388425" cy="5081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INVERS MATRIK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251520" y="2073042"/>
            <a:ext cx="89644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Hitung nilai  x, y, dan z dari SPL berikut:</a:t>
            </a:r>
            <a:endParaRPr sz="4000">
              <a:solidFill>
                <a:srgbClr val="00B05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323518" y="3290795"/>
            <a:ext cx="7920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3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1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539552" y="1268760"/>
            <a:ext cx="34361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Solusi : 	x </a:t>
            </a:r>
            <a:r>
              <a:rPr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b="1"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b="1" baseline="30000"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-1</a:t>
            </a:r>
            <a:r>
              <a:rPr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endParaRPr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INVERS MATRIK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22273" l="24020" r="32537" t="30454"/>
          <a:stretch/>
        </p:blipFill>
        <p:spPr>
          <a:xfrm>
            <a:off x="542467" y="1268760"/>
            <a:ext cx="8248922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7" name="Google Shape;237;p14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ELEMINASI GAUSS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467544" y="1196752"/>
            <a:ext cx="7560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Terlebih dahulu kita harus paham aturan Operasi Baris Elementer (OBE)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412119" y="1735975"/>
            <a:ext cx="6030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ke-1 di tukar dengan baris ke-3, ditulis B </a:t>
            </a:r>
            <a:r>
              <a:rPr baseline="-25000"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1, 3 </a:t>
            </a: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(A).</a:t>
            </a:r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2276872"/>
            <a:ext cx="2664297" cy="1728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5"/>
          <p:cNvCxnSpPr/>
          <p:nvPr/>
        </p:nvCxnSpPr>
        <p:spPr>
          <a:xfrm>
            <a:off x="3283527" y="3140968"/>
            <a:ext cx="108012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7" name="Google Shape;247;p15"/>
          <p:cNvSpPr txBox="1"/>
          <p:nvPr/>
        </p:nvSpPr>
        <p:spPr>
          <a:xfrm>
            <a:off x="3355535" y="2636912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 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1, 3 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8" name="Google Shape;2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2171" y="2277418"/>
            <a:ext cx="191770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/>
          <p:nvPr/>
        </p:nvSpPr>
        <p:spPr>
          <a:xfrm>
            <a:off x="623683" y="3987428"/>
            <a:ext cx="60304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ke-2 di kali  5,  ditulis  5B </a:t>
            </a:r>
            <a:r>
              <a:rPr baseline="-25000"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 </a:t>
            </a: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(A).</a:t>
            </a:r>
            <a:endParaRPr/>
          </a:p>
        </p:txBody>
      </p:sp>
      <p:pic>
        <p:nvPicPr>
          <p:cNvPr id="250" name="Google Shape;2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577" y="4636492"/>
            <a:ext cx="2663825" cy="172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5"/>
          <p:cNvCxnSpPr/>
          <p:nvPr/>
        </p:nvCxnSpPr>
        <p:spPr>
          <a:xfrm>
            <a:off x="3349402" y="5499596"/>
            <a:ext cx="108012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2" name="Google Shape;252;p15"/>
          <p:cNvSpPr txBox="1"/>
          <p:nvPr/>
        </p:nvSpPr>
        <p:spPr>
          <a:xfrm>
            <a:off x="3349402" y="4995540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5B 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 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262" y="4635575"/>
            <a:ext cx="209550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905" y="1916832"/>
            <a:ext cx="2664296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6"/>
          <p:cNvSpPr/>
          <p:nvPr/>
        </p:nvSpPr>
        <p:spPr>
          <a:xfrm>
            <a:off x="611560" y="1268760"/>
            <a:ext cx="76328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ke-3 di tambah dengan 5 kali baris ke-2, ditulis      (</a:t>
            </a:r>
            <a:r>
              <a:rPr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+ 5B </a:t>
            </a:r>
            <a:r>
              <a:rPr baseline="-25000"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 </a:t>
            </a:r>
            <a:r>
              <a:rPr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 (A).</a:t>
            </a:r>
            <a:endParaRPr/>
          </a:p>
        </p:txBody>
      </p:sp>
      <p:cxnSp>
        <p:nvCxnSpPr>
          <p:cNvPr id="263" name="Google Shape;263;p16"/>
          <p:cNvCxnSpPr/>
          <p:nvPr/>
        </p:nvCxnSpPr>
        <p:spPr>
          <a:xfrm>
            <a:off x="3419872" y="2780928"/>
            <a:ext cx="108012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4" name="Google Shape;264;p16"/>
          <p:cNvSpPr txBox="1"/>
          <p:nvPr/>
        </p:nvSpPr>
        <p:spPr>
          <a:xfrm>
            <a:off x="3347864" y="3145531"/>
            <a:ext cx="1584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+ 5B 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5" name="Google Shape;26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1525" y="1989832"/>
            <a:ext cx="20955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537" y="4487440"/>
            <a:ext cx="2663825" cy="172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6"/>
          <p:cNvCxnSpPr/>
          <p:nvPr/>
        </p:nvCxnSpPr>
        <p:spPr>
          <a:xfrm>
            <a:off x="3389362" y="5350544"/>
            <a:ext cx="108012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8" name="Google Shape;268;p16"/>
          <p:cNvSpPr txBox="1"/>
          <p:nvPr/>
        </p:nvSpPr>
        <p:spPr>
          <a:xfrm>
            <a:off x="3389362" y="490920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− 3B 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 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(A).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9" name="Google Shape;26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5506" y="4486448"/>
            <a:ext cx="269875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6"/>
          <p:cNvSpPr/>
          <p:nvPr/>
        </p:nvSpPr>
        <p:spPr>
          <a:xfrm>
            <a:off x="581050" y="3768109"/>
            <a:ext cx="76328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ke-2 di kurangi dengan 3 kali baris ke-1, ditulis      (</a:t>
            </a:r>
            <a:r>
              <a:rPr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− 3B </a:t>
            </a:r>
            <a:r>
              <a:rPr baseline="-25000"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 </a:t>
            </a:r>
            <a:r>
              <a:rPr lang="id-ID" sz="1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)(A).</a:t>
            </a:r>
            <a:endParaRPr/>
          </a:p>
        </p:txBody>
      </p:sp>
      <p:sp>
        <p:nvSpPr>
          <p:cNvPr id="271" name="Google Shape;271;p16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ELEMINASI GAUSS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611560" y="1124744"/>
            <a:ext cx="76328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 segitiga atas  adalah matriks bujur sangkar yang semua elemen di bawah diagonal utamanya adalah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 :</a:t>
            </a:r>
            <a:endParaRPr sz="24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800" y="2133600"/>
            <a:ext cx="262890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ELEMINASI GAUSS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899592" y="4149080"/>
            <a:ext cx="756084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Prinsip metode eleminasi Gauss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Ubahlah matrik augmentasi A menjadi matrik segitiga atas menggunakan OBE</a:t>
            </a:r>
            <a:endParaRPr sz="36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ELEMINASI GAUSS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0" name="Google Shape;290;p18"/>
          <p:cNvSpPr txBox="1"/>
          <p:nvPr/>
        </p:nvSpPr>
        <p:spPr>
          <a:xfrm>
            <a:off x="251520" y="1365156"/>
            <a:ext cx="89644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Hitung nilai  x, y, dan z dari SPL berikut:</a:t>
            </a:r>
            <a:endParaRPr sz="4000">
              <a:solidFill>
                <a:srgbClr val="00B05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773324" y="2204864"/>
            <a:ext cx="792088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3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1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99" name="Google Shape;2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12776"/>
            <a:ext cx="2376264" cy="15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ELEMINASI GAUSS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01" name="Google Shape;301;p19"/>
          <p:cNvCxnSpPr/>
          <p:nvPr/>
        </p:nvCxnSpPr>
        <p:spPr>
          <a:xfrm>
            <a:off x="2915816" y="2348880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2" name="Google Shape;302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3" name="Google Shape;3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967" y="1443602"/>
            <a:ext cx="3397211" cy="148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9"/>
          <p:cNvSpPr txBox="1"/>
          <p:nvPr/>
        </p:nvSpPr>
        <p:spPr>
          <a:xfrm>
            <a:off x="2771800" y="1924128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− 3/2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2806405" y="2420888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½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06" name="Google Shape;306;p19"/>
          <p:cNvCxnSpPr/>
          <p:nvPr/>
        </p:nvCxnSpPr>
        <p:spPr>
          <a:xfrm>
            <a:off x="7740352" y="2420888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7" name="Google Shape;307;p19"/>
          <p:cNvSpPr txBox="1"/>
          <p:nvPr/>
        </p:nvSpPr>
        <p:spPr>
          <a:xfrm>
            <a:off x="7699920" y="1971316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7740352" y="2458061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557" y="3084228"/>
            <a:ext cx="2338860" cy="1474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19"/>
          <p:cNvCxnSpPr/>
          <p:nvPr/>
        </p:nvCxnSpPr>
        <p:spPr>
          <a:xfrm>
            <a:off x="2900786" y="3804308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2" name="Google Shape;312;p19"/>
          <p:cNvSpPr txBox="1"/>
          <p:nvPr/>
        </p:nvSpPr>
        <p:spPr>
          <a:xfrm>
            <a:off x="2791375" y="4020332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− 7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8898" y="3058424"/>
            <a:ext cx="2366938" cy="1491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19"/>
          <p:cNvCxnSpPr/>
          <p:nvPr/>
        </p:nvCxnSpPr>
        <p:spPr>
          <a:xfrm>
            <a:off x="6285162" y="3827469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6" name="Google Shape;316;p19"/>
          <p:cNvSpPr txBox="1"/>
          <p:nvPr/>
        </p:nvSpPr>
        <p:spPr>
          <a:xfrm>
            <a:off x="6317602" y="4083048"/>
            <a:ext cx="1367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× 1/38 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458" y="4956908"/>
            <a:ext cx="2020887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3188818" y="4958177"/>
            <a:ext cx="18319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ke-3: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= 2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4507681" y="4957570"/>
            <a:ext cx="18319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ke-2: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− 5z    = − 7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− 5(2) = − 7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 =  3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6499733" y="5004343"/>
            <a:ext cx="252173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ke-1: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2x + y − z =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2x + (3) − (2) =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= 1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467544" y="332656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</a:pPr>
            <a:r>
              <a:rPr lang="id-ID" sz="4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SISTEM PERSAMAAN LINIER (SPL)</a:t>
            </a:r>
            <a:endParaRPr sz="44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78296" y="1268760"/>
            <a:ext cx="8458200" cy="3672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5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Libre Franklin Medium"/>
              <a:buNone/>
            </a:pPr>
            <a:r>
              <a:rPr b="1" lang="id-ID" sz="3600" cap="none">
                <a:solidFill>
                  <a:srgbClr val="00B05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DEFINISI :</a:t>
            </a:r>
            <a:br>
              <a:rPr b="1" lang="id-ID" sz="3600" cap="non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b="1" lang="id-ID" sz="3600" cap="none">
                <a:solidFill>
                  <a:srgbClr val="00B0F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adalah </a:t>
            </a:r>
            <a:r>
              <a:rPr lang="id-ID" sz="3600" cap="none">
                <a:solidFill>
                  <a:srgbClr val="00B0F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suatu persamaan yang variabel-vaiabelnya berpangkat satu</a:t>
            </a:r>
            <a:r>
              <a:rPr lang="id-ID" sz="3600" cap="non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.</a:t>
            </a:r>
            <a:br>
              <a:rPr lang="id-ID" sz="3600" cap="non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br>
              <a:rPr lang="id-ID" sz="3600" cap="non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Contoh:</a:t>
            </a:r>
            <a:b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+ 3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y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4z = 5	         (linier, karena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x, y,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dan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z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berpangkat satu)</a:t>
            </a:r>
            <a:b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+ 3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y</a:t>
            </a:r>
            <a:r>
              <a:rPr baseline="30000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4z</a:t>
            </a:r>
            <a:r>
              <a:rPr baseline="30000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⅔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 = 5     (tidak linier, karena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y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dan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z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tidak berpangkat satu)</a:t>
            </a:r>
            <a:b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 </a:t>
            </a:r>
            <a:b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xz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+ 3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y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2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= 7        (tidak linier, karena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ada perkalian variabel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dan </a:t>
            </a:r>
            <a:r>
              <a:rPr i="1"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z </a:t>
            </a:r>
            <a: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)</a:t>
            </a:r>
            <a:br>
              <a:rPr lang="id-ID" sz="2700" cap="none">
                <a:solidFill>
                  <a:srgbClr val="7030A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2700" cap="none">
              <a:solidFill>
                <a:srgbClr val="7030A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d431e1977_0_0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bd431e1977_0_0"/>
          <p:cNvSpPr txBox="1"/>
          <p:nvPr>
            <p:ph idx="1" type="body"/>
          </p:nvPr>
        </p:nvSpPr>
        <p:spPr>
          <a:xfrm>
            <a:off x="304800" y="1554162"/>
            <a:ext cx="8686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d431e1977_0_6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bd431e1977_0_6"/>
          <p:cNvSpPr txBox="1"/>
          <p:nvPr>
            <p:ph idx="1" type="body"/>
          </p:nvPr>
        </p:nvSpPr>
        <p:spPr>
          <a:xfrm>
            <a:off x="304800" y="1554162"/>
            <a:ext cx="8686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d431e1977_0_12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bd431e1977_0_12"/>
          <p:cNvSpPr txBox="1"/>
          <p:nvPr>
            <p:ph idx="1" type="body"/>
          </p:nvPr>
        </p:nvSpPr>
        <p:spPr>
          <a:xfrm>
            <a:off x="304800" y="1554162"/>
            <a:ext cx="8686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GAUSS-JORDAN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251520" y="2073042"/>
            <a:ext cx="89644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B05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Hitung nilai  x, y, dan z dari SPL berikut:</a:t>
            </a:r>
            <a:endParaRPr sz="4000">
              <a:solidFill>
                <a:srgbClr val="00B05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20"/>
          <p:cNvSpPr txBox="1"/>
          <p:nvPr/>
        </p:nvSpPr>
        <p:spPr>
          <a:xfrm>
            <a:off x="683568" y="2708920"/>
            <a:ext cx="792088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3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+ 2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1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+ 4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i="1"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5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r>
            <a:endParaRPr sz="5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539552" y="1196752"/>
            <a:ext cx="80648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Sama seperti metode Gaus, hanya saja matrik OBE harus dijadikan matrik Identitas I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3" name="Google Shape;353;p20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GAUSS-JORDAN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60" name="Google Shape;3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12776"/>
            <a:ext cx="2376264" cy="1512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1"/>
          <p:cNvCxnSpPr/>
          <p:nvPr/>
        </p:nvCxnSpPr>
        <p:spPr>
          <a:xfrm>
            <a:off x="2915816" y="2348880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62" name="Google Shape;3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967" y="1443602"/>
            <a:ext cx="3397211" cy="148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1"/>
          <p:cNvSpPr txBox="1"/>
          <p:nvPr/>
        </p:nvSpPr>
        <p:spPr>
          <a:xfrm>
            <a:off x="2771800" y="1924128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− 3/2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4" name="Google Shape;364;p21"/>
          <p:cNvSpPr txBox="1"/>
          <p:nvPr/>
        </p:nvSpPr>
        <p:spPr>
          <a:xfrm>
            <a:off x="2806405" y="2420888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− 1/2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65" name="Google Shape;365;p21"/>
          <p:cNvCxnSpPr/>
          <p:nvPr/>
        </p:nvCxnSpPr>
        <p:spPr>
          <a:xfrm>
            <a:off x="7740352" y="2420888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6" name="Google Shape;366;p21"/>
          <p:cNvSpPr txBox="1"/>
          <p:nvPr/>
        </p:nvSpPr>
        <p:spPr>
          <a:xfrm>
            <a:off x="7699920" y="1971316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7740352" y="2458061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8" name="Google Shape;3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498" y="3020604"/>
            <a:ext cx="2338861" cy="1474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21"/>
          <p:cNvCxnSpPr/>
          <p:nvPr/>
        </p:nvCxnSpPr>
        <p:spPr>
          <a:xfrm>
            <a:off x="2965727" y="3740684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0" name="Google Shape;370;p21"/>
          <p:cNvSpPr txBox="1"/>
          <p:nvPr/>
        </p:nvSpPr>
        <p:spPr>
          <a:xfrm>
            <a:off x="2856316" y="3956708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− 7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/>
          </a:p>
        </p:txBody>
      </p:sp>
      <p:pic>
        <p:nvPicPr>
          <p:cNvPr id="371" name="Google Shape;37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3839" y="2994800"/>
            <a:ext cx="2366938" cy="1491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1"/>
          <p:cNvCxnSpPr/>
          <p:nvPr/>
        </p:nvCxnSpPr>
        <p:spPr>
          <a:xfrm>
            <a:off x="6350103" y="3763845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3" name="Google Shape;373;p21"/>
          <p:cNvSpPr txBox="1"/>
          <p:nvPr/>
        </p:nvSpPr>
        <p:spPr>
          <a:xfrm>
            <a:off x="6382543" y="3055976"/>
            <a:ext cx="1047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× ½ 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6382543" y="4019424"/>
            <a:ext cx="1367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× 1/38 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5" name="Google Shape;37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609" y="4892812"/>
            <a:ext cx="2644134" cy="1296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1"/>
          <p:cNvCxnSpPr/>
          <p:nvPr/>
        </p:nvCxnSpPr>
        <p:spPr>
          <a:xfrm>
            <a:off x="3253759" y="5828916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7" name="Google Shape;377;p21"/>
          <p:cNvSpPr txBox="1"/>
          <p:nvPr/>
        </p:nvSpPr>
        <p:spPr>
          <a:xfrm>
            <a:off x="3145747" y="4964820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+ ½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3140186" y="5315568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+ 5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/>
          </a:p>
        </p:txBody>
      </p:sp>
      <p:sp>
        <p:nvSpPr>
          <p:cNvPr id="379" name="Google Shape;379;p2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7915" y="4931787"/>
            <a:ext cx="2250740" cy="1329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21"/>
          <p:cNvCxnSpPr/>
          <p:nvPr/>
        </p:nvCxnSpPr>
        <p:spPr>
          <a:xfrm>
            <a:off x="6998175" y="5540884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2" name="Google Shape;382;p21"/>
          <p:cNvSpPr txBox="1"/>
          <p:nvPr/>
        </p:nvSpPr>
        <p:spPr>
          <a:xfrm>
            <a:off x="6906383" y="5099544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½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METODE GAUSS-JORDAN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1" name="Google Shape;3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960" y="1556792"/>
            <a:ext cx="2016224" cy="159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048" y="1484784"/>
            <a:ext cx="2619784" cy="1549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22"/>
          <p:cNvCxnSpPr/>
          <p:nvPr/>
        </p:nvCxnSpPr>
        <p:spPr>
          <a:xfrm>
            <a:off x="3131840" y="2348880"/>
            <a:ext cx="93610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4" name="Google Shape;394;p22"/>
          <p:cNvSpPr txBox="1"/>
          <p:nvPr/>
        </p:nvSpPr>
        <p:spPr>
          <a:xfrm>
            <a:off x="3059832" y="1916832"/>
            <a:ext cx="1512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½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6228184" y="1593666"/>
            <a:ext cx="2592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ke-1:   x = 1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253692" y="2132856"/>
            <a:ext cx="2566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ke-2:   y = 3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253692" y="2637039"/>
            <a:ext cx="2566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Baris ke-3:   z = 2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SISTEM PERSAMAAN LINIER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5" name="Google Shape;405;p23"/>
          <p:cNvSpPr txBox="1"/>
          <p:nvPr>
            <p:ph idx="1" type="body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id-ID">
                <a:solidFill>
                  <a:srgbClr val="00B0F0"/>
                </a:solidFill>
              </a:rPr>
              <a:t>Solusi SPL maksudnya adalah mencari nilai variabel-variabelnya. Bila m ≠ n, </a:t>
            </a:r>
            <a:r>
              <a:rPr lang="id-ID">
                <a:solidFill>
                  <a:srgbClr val="7030A0"/>
                </a:solidFill>
              </a:rPr>
              <a:t>jumlah variabel tidak sama dengan jumlah persamaan</a:t>
            </a:r>
            <a:r>
              <a:rPr lang="id-ID">
                <a:solidFill>
                  <a:srgbClr val="00B0F0"/>
                </a:solidFill>
              </a:rPr>
              <a:t>, untuk mencari solusi  SPL gunakan:</a:t>
            </a:r>
            <a:endParaRPr>
              <a:solidFill>
                <a:srgbClr val="00B0F0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id-ID">
                <a:solidFill>
                  <a:srgbClr val="7030A0"/>
                </a:solidFill>
              </a:rPr>
              <a:t>Eliminasi Gauss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>
                <a:solidFill>
                  <a:srgbClr val="7030A0"/>
                </a:solidFill>
              </a:rPr>
              <a:t>atau</a:t>
            </a:r>
            <a:endParaRPr>
              <a:solidFill>
                <a:srgbClr val="7030A0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id-ID">
                <a:solidFill>
                  <a:srgbClr val="7030A0"/>
                </a:solidFill>
              </a:rPr>
              <a:t>Metode Eliminasi Gauss-Jordan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"/>
          <p:cNvSpPr txBox="1"/>
          <p:nvPr>
            <p:ph idx="1" type="body"/>
          </p:nvPr>
        </p:nvSpPr>
        <p:spPr>
          <a:xfrm>
            <a:off x="457200" y="1226369"/>
            <a:ext cx="8686800" cy="25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i="1" lang="id-ID" sz="2400"/>
              <a:t>Contoh 1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i="1" lang="id-ID" sz="2400">
                <a:solidFill>
                  <a:srgbClr val="0070C0"/>
                </a:solidFill>
              </a:rPr>
              <a:t>x </a:t>
            </a:r>
            <a:r>
              <a:rPr lang="id-ID" sz="2400">
                <a:solidFill>
                  <a:srgbClr val="0070C0"/>
                </a:solidFill>
              </a:rPr>
              <a:t>+ 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6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0070C0"/>
                </a:solidFill>
              </a:rPr>
              <a:t>2</a:t>
            </a:r>
            <a:r>
              <a:rPr i="1" lang="id-ID" sz="2400">
                <a:solidFill>
                  <a:srgbClr val="0070C0"/>
                </a:solidFill>
              </a:rPr>
              <a:t>x </a:t>
            </a:r>
            <a:r>
              <a:rPr lang="id-ID" sz="2400">
                <a:solidFill>
                  <a:srgbClr val="0070C0"/>
                </a:solidFill>
              </a:rPr>
              <a:t>− 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3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0070C0"/>
                </a:solidFill>
              </a:rPr>
              <a:t>7</a:t>
            </a:r>
            <a:r>
              <a:rPr i="1" lang="id-ID" sz="2400">
                <a:solidFill>
                  <a:srgbClr val="0070C0"/>
                </a:solidFill>
              </a:rPr>
              <a:t>x </a:t>
            </a:r>
            <a:r>
              <a:rPr lang="id-ID" sz="2400">
                <a:solidFill>
                  <a:srgbClr val="0070C0"/>
                </a:solidFill>
              </a:rPr>
              <a:t>− 2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15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/>
              <a:t>Jelaskan apakah sistem ini punya solusi atau tidak !</a:t>
            </a:r>
            <a:endParaRPr sz="2400"/>
          </a:p>
        </p:txBody>
      </p:sp>
      <p:sp>
        <p:nvSpPr>
          <p:cNvPr id="413" name="Google Shape;413;p24"/>
          <p:cNvSpPr/>
          <p:nvPr/>
        </p:nvSpPr>
        <p:spPr>
          <a:xfrm>
            <a:off x="539552" y="3615407"/>
            <a:ext cx="76328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 </a:t>
            </a:r>
            <a:r>
              <a:rPr i="1"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Augmented</a:t>
            </a: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dari sistem tersebut adalah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808" y="4078957"/>
            <a:ext cx="2811855" cy="231746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4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17" name="Google Shape;417;p24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p24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idx="1" type="body"/>
          </p:nvPr>
        </p:nvSpPr>
        <p:spPr>
          <a:xfrm>
            <a:off x="277688" y="1052736"/>
            <a:ext cx="8686800" cy="57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FF0000"/>
                </a:solidFill>
              </a:rPr>
              <a:t>Operasi Baris Elementer (OBE) :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24" name="Google Shape;424;p25"/>
          <p:cNvPicPr preferRelativeResize="0"/>
          <p:nvPr/>
        </p:nvPicPr>
        <p:blipFill rotWithShape="1">
          <a:blip r:embed="rId3">
            <a:alphaModFix/>
          </a:blip>
          <a:srcRect b="23432" l="28386" r="32279" t="35314"/>
          <a:stretch/>
        </p:blipFill>
        <p:spPr>
          <a:xfrm>
            <a:off x="467544" y="1700808"/>
            <a:ext cx="7488832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5"/>
          <p:cNvSpPr/>
          <p:nvPr/>
        </p:nvSpPr>
        <p:spPr>
          <a:xfrm>
            <a:off x="332978" y="5589240"/>
            <a:ext cx="8280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ini punya solusi unik, yaitu </a:t>
            </a:r>
            <a:r>
              <a:rPr i="1"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3 dan </a:t>
            </a:r>
            <a:r>
              <a:rPr i="1"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3.</a:t>
            </a:r>
            <a:endParaRPr sz="28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6" name="Google Shape;426;p25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27" name="Google Shape;427;p25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332803" y="1052736"/>
            <a:ext cx="8686800" cy="2306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id-ID" sz="2400"/>
              <a:t>Contoh 2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0070C0"/>
                </a:solidFill>
              </a:rPr>
              <a:t>2</a:t>
            </a:r>
            <a:r>
              <a:rPr i="1" lang="id-ID" sz="2400">
                <a:solidFill>
                  <a:srgbClr val="0070C0"/>
                </a:solidFill>
              </a:rPr>
              <a:t>x </a:t>
            </a:r>
            <a:r>
              <a:rPr lang="id-ID" sz="2400">
                <a:solidFill>
                  <a:srgbClr val="0070C0"/>
                </a:solidFill>
              </a:rPr>
              <a:t>+ 4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8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i="1" lang="id-ID" sz="2400">
                <a:solidFill>
                  <a:srgbClr val="0070C0"/>
                </a:solidFill>
              </a:rPr>
              <a:t>x +</a:t>
            </a:r>
            <a:r>
              <a:rPr lang="id-ID" sz="2400">
                <a:solidFill>
                  <a:srgbClr val="0070C0"/>
                </a:solidFill>
              </a:rPr>
              <a:t> 2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4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0070C0"/>
                </a:solidFill>
              </a:rPr>
              <a:t>7</a:t>
            </a:r>
            <a:r>
              <a:rPr i="1" lang="id-ID" sz="2400">
                <a:solidFill>
                  <a:srgbClr val="0070C0"/>
                </a:solidFill>
              </a:rPr>
              <a:t>x +</a:t>
            </a:r>
            <a:r>
              <a:rPr lang="id-ID" sz="2400">
                <a:solidFill>
                  <a:srgbClr val="0070C0"/>
                </a:solidFill>
              </a:rPr>
              <a:t> 14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28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/>
              <a:t>Jelaskan apakah sistem ini punya solusi atau tidak.</a:t>
            </a:r>
            <a:endParaRPr sz="2400"/>
          </a:p>
        </p:txBody>
      </p:sp>
      <p:sp>
        <p:nvSpPr>
          <p:cNvPr id="434" name="Google Shape;434;p26"/>
          <p:cNvSpPr/>
          <p:nvPr/>
        </p:nvSpPr>
        <p:spPr>
          <a:xfrm>
            <a:off x="325310" y="3720165"/>
            <a:ext cx="76328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 </a:t>
            </a:r>
            <a:r>
              <a:rPr i="1"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Augmented</a:t>
            </a: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dari sistem tersebut adalah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5" name="Google Shape;435;p2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36" name="Google Shape;4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6" y="4442447"/>
            <a:ext cx="2088232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6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39" name="Google Shape;439;p26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0070C0"/>
                </a:solidFill>
              </a:rPr>
              <a:t>BENTUK UMUM SPL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304800" y="1554163"/>
            <a:ext cx="8686800" cy="2450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11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1 </a:t>
            </a:r>
            <a:r>
              <a:rPr lang="id-ID" sz="2400">
                <a:solidFill>
                  <a:schemeClr val="dk1"/>
                </a:solidFill>
              </a:rPr>
              <a:t>+ </a:t>
            </a: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12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2 </a:t>
            </a:r>
            <a:r>
              <a:rPr lang="id-ID" sz="2400">
                <a:solidFill>
                  <a:schemeClr val="dk1"/>
                </a:solidFill>
              </a:rPr>
              <a:t>+ … + </a:t>
            </a: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1n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n  </a:t>
            </a:r>
            <a:r>
              <a:rPr lang="id-ID" sz="2400">
                <a:solidFill>
                  <a:schemeClr val="dk1"/>
                </a:solidFill>
              </a:rPr>
              <a:t>= </a:t>
            </a:r>
            <a:r>
              <a:rPr i="1" lang="id-ID" sz="2400">
                <a:solidFill>
                  <a:schemeClr val="dk1"/>
                </a:solidFill>
              </a:rPr>
              <a:t>b</a:t>
            </a:r>
            <a:r>
              <a:rPr baseline="-25000" lang="id-ID" sz="2400">
                <a:solidFill>
                  <a:schemeClr val="dk1"/>
                </a:solidFill>
              </a:rPr>
              <a:t>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21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1</a:t>
            </a:r>
            <a:r>
              <a:rPr lang="id-ID" sz="2400">
                <a:solidFill>
                  <a:schemeClr val="dk1"/>
                </a:solidFill>
              </a:rPr>
              <a:t>+ </a:t>
            </a: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22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2</a:t>
            </a:r>
            <a:r>
              <a:rPr lang="id-ID" sz="2400">
                <a:solidFill>
                  <a:schemeClr val="dk1"/>
                </a:solidFill>
              </a:rPr>
              <a:t> + … + </a:t>
            </a: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2n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n</a:t>
            </a:r>
            <a:r>
              <a:rPr lang="id-ID" sz="2400">
                <a:solidFill>
                  <a:schemeClr val="dk1"/>
                </a:solidFill>
              </a:rPr>
              <a:t>  = </a:t>
            </a:r>
            <a:r>
              <a:rPr i="1" lang="id-ID" sz="2400">
                <a:solidFill>
                  <a:schemeClr val="dk1"/>
                </a:solidFill>
              </a:rPr>
              <a:t>b</a:t>
            </a:r>
            <a:r>
              <a:rPr baseline="-25000" lang="id-ID" sz="2400">
                <a:solidFill>
                  <a:schemeClr val="dk1"/>
                </a:solidFill>
              </a:rPr>
              <a:t>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baseline="-25000" lang="id-ID" sz="2400">
                <a:solidFill>
                  <a:schemeClr val="dk1"/>
                </a:solidFill>
              </a:rPr>
              <a:t>	               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baseline="-25000" lang="id-ID" sz="2400">
                <a:solidFill>
                  <a:schemeClr val="dk1"/>
                </a:solidFill>
              </a:rPr>
              <a:t>	               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m1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1</a:t>
            </a:r>
            <a:r>
              <a:rPr lang="id-ID" sz="2400">
                <a:solidFill>
                  <a:schemeClr val="dk1"/>
                </a:solidFill>
              </a:rPr>
              <a:t>+ </a:t>
            </a: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m2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2</a:t>
            </a:r>
            <a:r>
              <a:rPr lang="id-ID" sz="2400">
                <a:solidFill>
                  <a:schemeClr val="dk1"/>
                </a:solidFill>
              </a:rPr>
              <a:t> + … + </a:t>
            </a:r>
            <a:r>
              <a:rPr i="1" lang="id-ID" sz="2400">
                <a:solidFill>
                  <a:schemeClr val="dk1"/>
                </a:solidFill>
              </a:rPr>
              <a:t>a</a:t>
            </a:r>
            <a:r>
              <a:rPr baseline="-25000" lang="id-ID" sz="2400">
                <a:solidFill>
                  <a:schemeClr val="dk1"/>
                </a:solidFill>
              </a:rPr>
              <a:t>mn </a:t>
            </a:r>
            <a:r>
              <a:rPr i="1" lang="id-ID" sz="2400">
                <a:solidFill>
                  <a:schemeClr val="dk1"/>
                </a:solidFill>
              </a:rPr>
              <a:t>x</a:t>
            </a:r>
            <a:r>
              <a:rPr baseline="-25000" lang="id-ID" sz="2400">
                <a:solidFill>
                  <a:schemeClr val="dk1"/>
                </a:solidFill>
              </a:rPr>
              <a:t>n</a:t>
            </a:r>
            <a:r>
              <a:rPr lang="id-ID" sz="2400">
                <a:solidFill>
                  <a:schemeClr val="dk1"/>
                </a:solidFill>
              </a:rPr>
              <a:t> = </a:t>
            </a:r>
            <a:r>
              <a:rPr i="1" lang="id-ID" sz="2400">
                <a:solidFill>
                  <a:schemeClr val="dk1"/>
                </a:solidFill>
              </a:rPr>
              <a:t>b</a:t>
            </a:r>
            <a:r>
              <a:rPr baseline="-25000" lang="id-ID" sz="2400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indent="-236220" lvl="0" marL="34290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3"/>
          <p:cNvSpPr/>
          <p:nvPr/>
        </p:nvSpPr>
        <p:spPr>
          <a:xfrm>
            <a:off x="277416" y="3935121"/>
            <a:ext cx="44391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dalam bentuk matriks koefisien: 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713" y="2276872"/>
            <a:ext cx="3557783" cy="1296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5436096" y="1844824"/>
            <a:ext cx="1224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Contoh: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92" y="4540802"/>
            <a:ext cx="4946495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5652684" y="3956584"/>
            <a:ext cx="1224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Contoh: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5635916" y="4540802"/>
            <a:ext cx="2875403" cy="11128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 txBox="1"/>
          <p:nvPr/>
        </p:nvSpPr>
        <p:spPr>
          <a:xfrm>
            <a:off x="277688" y="1052736"/>
            <a:ext cx="8686800" cy="57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Operasi Baris Elementer (OBE)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 b="27063" l="27829" r="33764" t="32013"/>
          <a:stretch/>
        </p:blipFill>
        <p:spPr>
          <a:xfrm>
            <a:off x="277688" y="1598266"/>
            <a:ext cx="8496944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 txBox="1"/>
          <p:nvPr>
            <p:ph idx="1" type="body"/>
          </p:nvPr>
        </p:nvSpPr>
        <p:spPr>
          <a:xfrm>
            <a:off x="304800" y="1554162"/>
            <a:ext cx="8686800" cy="410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id-ID" sz="2800"/>
              <a:t>Solusi :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/>
              <a:t>X = 4 - 2λ	dan		y = λ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>
                <a:solidFill>
                  <a:srgbClr val="0070C0"/>
                </a:solidFill>
              </a:rPr>
              <a:t>Untuk  variasi 	Nilai    λ = 0, 1, 2, 3, ......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>
                <a:solidFill>
                  <a:srgbClr val="0070C0"/>
                </a:solidFill>
              </a:rPr>
              <a:t>			Nilai    x = 4, 2, 0, -2, .....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>
                <a:solidFill>
                  <a:srgbClr val="0070C0"/>
                </a:solidFill>
              </a:rPr>
              <a:t>			Nilai    y = 0, 1, 2, 3, ......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</p:txBody>
      </p:sp>
      <p:sp>
        <p:nvSpPr>
          <p:cNvPr id="455" name="Google Shape;455;p28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56" name="Google Shape;456;p28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7" name="Google Shape;457;p28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idx="1" type="body"/>
          </p:nvPr>
        </p:nvSpPr>
        <p:spPr>
          <a:xfrm>
            <a:off x="323528" y="980729"/>
            <a:ext cx="8686800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id-ID" sz="2400"/>
              <a:t>Contoh 3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0070C0"/>
                </a:solidFill>
              </a:rPr>
              <a:t>2</a:t>
            </a:r>
            <a:r>
              <a:rPr i="1" lang="id-ID" sz="2400">
                <a:solidFill>
                  <a:srgbClr val="0070C0"/>
                </a:solidFill>
              </a:rPr>
              <a:t>x </a:t>
            </a:r>
            <a:r>
              <a:rPr lang="id-ID" sz="2400">
                <a:solidFill>
                  <a:srgbClr val="0070C0"/>
                </a:solidFill>
              </a:rPr>
              <a:t>+ 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4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i="1" lang="id-ID" sz="2400">
                <a:solidFill>
                  <a:srgbClr val="0070C0"/>
                </a:solidFill>
              </a:rPr>
              <a:t>x −</a:t>
            </a:r>
            <a:r>
              <a:rPr lang="id-ID" sz="2400">
                <a:solidFill>
                  <a:srgbClr val="0070C0"/>
                </a:solidFill>
              </a:rPr>
              <a:t> 3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3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>
                <a:solidFill>
                  <a:srgbClr val="0070C0"/>
                </a:solidFill>
              </a:rPr>
              <a:t>3</a:t>
            </a:r>
            <a:r>
              <a:rPr i="1" lang="id-ID" sz="2400">
                <a:solidFill>
                  <a:srgbClr val="0070C0"/>
                </a:solidFill>
              </a:rPr>
              <a:t>x +</a:t>
            </a:r>
            <a:r>
              <a:rPr lang="id-ID" sz="2400">
                <a:solidFill>
                  <a:srgbClr val="0070C0"/>
                </a:solidFill>
              </a:rPr>
              <a:t> 2</a:t>
            </a:r>
            <a:r>
              <a:rPr i="1" lang="id-ID" sz="2400">
                <a:solidFill>
                  <a:srgbClr val="0070C0"/>
                </a:solidFill>
              </a:rPr>
              <a:t>y </a:t>
            </a:r>
            <a:r>
              <a:rPr lang="id-ID" sz="2400">
                <a:solidFill>
                  <a:srgbClr val="0070C0"/>
                </a:solidFill>
              </a:rPr>
              <a:t>= 12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id-ID" sz="2400"/>
              <a:t>Jelaskan apakah sistem ini punya solusi atau tidak.</a:t>
            </a:r>
            <a:endParaRPr sz="2400"/>
          </a:p>
          <a:p>
            <a:pPr indent="-236220" lvl="0" marL="34290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323528" y="3717032"/>
            <a:ext cx="76328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 </a:t>
            </a:r>
            <a:r>
              <a:rPr i="1"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Augmented</a:t>
            </a: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dari sistem tersebut adalah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5" name="Google Shape;4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816" y="4365104"/>
            <a:ext cx="3672408" cy="204935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9"/>
          <p:cNvSpPr/>
          <p:nvPr/>
        </p:nvSpPr>
        <p:spPr>
          <a:xfrm>
            <a:off x="0" y="7143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7" name="Google Shape;467;p29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9" name="Google Shape;469;p29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/>
        </p:nvSpPr>
        <p:spPr>
          <a:xfrm>
            <a:off x="277688" y="1052736"/>
            <a:ext cx="8686800" cy="57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Operasi Baris Elementer (OBE)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75" name="Google Shape;475;p30"/>
          <p:cNvPicPr preferRelativeResize="0"/>
          <p:nvPr/>
        </p:nvPicPr>
        <p:blipFill rotWithShape="1">
          <a:blip r:embed="rId3">
            <a:alphaModFix/>
          </a:blip>
          <a:srcRect b="34653" l="28202" r="23930" t="37294"/>
          <a:stretch/>
        </p:blipFill>
        <p:spPr>
          <a:xfrm>
            <a:off x="107504" y="1631430"/>
            <a:ext cx="9036496" cy="4965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&gt;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77" name="Google Shape;477;p30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idx="1" type="body"/>
          </p:nvPr>
        </p:nvSpPr>
        <p:spPr>
          <a:xfrm>
            <a:off x="304800" y="1194122"/>
            <a:ext cx="8686800" cy="1730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i="1" lang="id-ID"/>
              <a:t>Contoh 4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SzPct val="70000"/>
              <a:buNone/>
            </a:pPr>
            <a:r>
              <a:rPr i="1" lang="id-ID">
                <a:solidFill>
                  <a:srgbClr val="0070C0"/>
                </a:solidFill>
              </a:rPr>
              <a:t>x </a:t>
            </a:r>
            <a:r>
              <a:rPr lang="id-ID">
                <a:solidFill>
                  <a:srgbClr val="0070C0"/>
                </a:solidFill>
              </a:rPr>
              <a:t>+ 2</a:t>
            </a:r>
            <a:r>
              <a:rPr i="1" lang="id-ID">
                <a:solidFill>
                  <a:srgbClr val="0070C0"/>
                </a:solidFill>
              </a:rPr>
              <a:t>y </a:t>
            </a:r>
            <a:r>
              <a:rPr lang="id-ID">
                <a:solidFill>
                  <a:srgbClr val="0070C0"/>
                </a:solidFill>
              </a:rPr>
              <a:t>+ </a:t>
            </a:r>
            <a:r>
              <a:rPr i="1" lang="id-ID">
                <a:solidFill>
                  <a:srgbClr val="0070C0"/>
                </a:solidFill>
              </a:rPr>
              <a:t>z </a:t>
            </a:r>
            <a:r>
              <a:rPr lang="id-ID">
                <a:solidFill>
                  <a:srgbClr val="0070C0"/>
                </a:solidFill>
              </a:rPr>
              <a:t>= 2</a:t>
            </a:r>
            <a:endParaRPr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SzPct val="70000"/>
              <a:buNone/>
            </a:pPr>
            <a:r>
              <a:rPr lang="id-ID">
                <a:solidFill>
                  <a:srgbClr val="0070C0"/>
                </a:solidFill>
              </a:rPr>
              <a:t>4</a:t>
            </a:r>
            <a:r>
              <a:rPr i="1" lang="id-ID">
                <a:solidFill>
                  <a:srgbClr val="0070C0"/>
                </a:solidFill>
              </a:rPr>
              <a:t>x </a:t>
            </a:r>
            <a:r>
              <a:rPr lang="id-ID">
                <a:solidFill>
                  <a:srgbClr val="0070C0"/>
                </a:solidFill>
              </a:rPr>
              <a:t>+ 9</a:t>
            </a:r>
            <a:r>
              <a:rPr i="1" lang="id-ID">
                <a:solidFill>
                  <a:srgbClr val="0070C0"/>
                </a:solidFill>
              </a:rPr>
              <a:t>y </a:t>
            </a:r>
            <a:r>
              <a:rPr lang="id-ID">
                <a:solidFill>
                  <a:srgbClr val="0070C0"/>
                </a:solidFill>
              </a:rPr>
              <a:t>+ 6</a:t>
            </a:r>
            <a:r>
              <a:rPr i="1" lang="id-ID">
                <a:solidFill>
                  <a:srgbClr val="0070C0"/>
                </a:solidFill>
              </a:rPr>
              <a:t>z </a:t>
            </a:r>
            <a:r>
              <a:rPr lang="id-ID">
                <a:solidFill>
                  <a:srgbClr val="0070C0"/>
                </a:solidFill>
              </a:rPr>
              <a:t>= 9</a:t>
            </a:r>
            <a:endParaRPr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476"/>
              </a:spcBef>
              <a:spcAft>
                <a:spcPts val="0"/>
              </a:spcAft>
              <a:buSzPct val="70000"/>
              <a:buNone/>
            </a:pPr>
            <a:r>
              <a:rPr lang="id-ID" sz="2800"/>
              <a:t>Jelaskan apakah sistem ini punya solusi atau tidak.</a:t>
            </a:r>
            <a:endParaRPr sz="2800"/>
          </a:p>
        </p:txBody>
      </p:sp>
      <p:sp>
        <p:nvSpPr>
          <p:cNvPr id="484" name="Google Shape;484;p31"/>
          <p:cNvSpPr/>
          <p:nvPr/>
        </p:nvSpPr>
        <p:spPr>
          <a:xfrm>
            <a:off x="349749" y="3068960"/>
            <a:ext cx="76328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 </a:t>
            </a:r>
            <a:r>
              <a:rPr i="1"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Augmented</a:t>
            </a: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dari sistem tersebut adalah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5" name="Google Shape;485;p3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6" name="Google Shape;4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10" y="3861048"/>
            <a:ext cx="3420380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1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&lt;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88" name="Google Shape;488;p31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9" name="Google Shape;489;p31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2"/>
          <p:cNvPicPr preferRelativeResize="0"/>
          <p:nvPr/>
        </p:nvPicPr>
        <p:blipFill rotWithShape="1">
          <a:blip r:embed="rId3">
            <a:alphaModFix/>
          </a:blip>
          <a:srcRect b="14191" l="21521" r="29496" t="42574"/>
          <a:stretch/>
        </p:blipFill>
        <p:spPr>
          <a:xfrm>
            <a:off x="0" y="1484784"/>
            <a:ext cx="9144000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2"/>
          <p:cNvSpPr txBox="1"/>
          <p:nvPr/>
        </p:nvSpPr>
        <p:spPr>
          <a:xfrm>
            <a:off x="277688" y="1052736"/>
            <a:ext cx="8686800" cy="578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id-ID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Operasi Baris Elementer (OBE) :</a:t>
            </a:r>
            <a:endParaRPr sz="24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6" name="Google Shape;496;p32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&lt;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8" name="Google Shape;498;p32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idx="1" type="body"/>
          </p:nvPr>
        </p:nvSpPr>
        <p:spPr>
          <a:xfrm>
            <a:off x="304800" y="1554162"/>
            <a:ext cx="8686800" cy="3026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id-ID" sz="2800"/>
              <a:t>Solusi: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/>
              <a:t>y = 1 - 2λ	dan 	x = 3λ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>
                <a:solidFill>
                  <a:srgbClr val="0070C0"/>
                </a:solidFill>
              </a:rPr>
              <a:t>Untuk  variasi 	Nilai    λ = 0, 1, 2, 3, ......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>
                <a:solidFill>
                  <a:srgbClr val="0070C0"/>
                </a:solidFill>
              </a:rPr>
              <a:t>			Nilai    x = 0, 3, 6, 9, .....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lang="id-ID" sz="2800">
                <a:solidFill>
                  <a:srgbClr val="0070C0"/>
                </a:solidFill>
              </a:rPr>
              <a:t>			Nilai    y = 1, -1, -3, -5, ......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</p:txBody>
      </p:sp>
      <p:sp>
        <p:nvSpPr>
          <p:cNvPr id="504" name="Google Shape;504;p33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&lt;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05" name="Google Shape;505;p33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6" name="Google Shape;506;p33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/>
          <p:nvPr/>
        </p:nvSpPr>
        <p:spPr>
          <a:xfrm>
            <a:off x="251520" y="1120676"/>
            <a:ext cx="8784976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Pada kasus ini digunakan konsep determinan dan invers untuk melihat ada tidaknya solusi. Jika besar </a:t>
            </a:r>
            <a:r>
              <a:rPr i="1"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 = n</a:t>
            </a:r>
            <a:r>
              <a:rPr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berarti matrik ini adalah matrik bujur sangkar yang bisa dihitung nilai determinannya. </a:t>
            </a:r>
            <a:endParaRPr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Jika det(</a:t>
            </a:r>
            <a:r>
              <a:rPr b="1"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 ≠ 0,  maka   </a:t>
            </a:r>
            <a:r>
              <a:rPr b="1"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i="1"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= </a:t>
            </a:r>
            <a:r>
              <a:rPr b="1"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punya solusi unik (solusi tunggal).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Jika det(</a:t>
            </a:r>
            <a:r>
              <a:rPr b="1"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lang="id-ID" sz="2800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 = 0, </a:t>
            </a:r>
            <a:endParaRPr sz="2800">
              <a:solidFill>
                <a:srgbClr val="7030A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b="0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kemungkinan pertama  </a:t>
            </a:r>
            <a:r>
              <a:rPr b="1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b="0" i="1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="0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= </a:t>
            </a:r>
            <a:r>
              <a:rPr b="1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="0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tidak punya solusi. 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b="0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Kemungkinan kedua      </a:t>
            </a:r>
            <a:r>
              <a:rPr b="1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b="0" i="1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="0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= </a:t>
            </a:r>
            <a:r>
              <a:rPr b="1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="0" i="0" lang="id-ID" sz="2800" u="none" cap="none" strike="noStrike">
                <a:solidFill>
                  <a:srgbClr val="7030A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mempunyai solusi banyak</a:t>
            </a:r>
            <a:endParaRPr/>
          </a:p>
        </p:txBody>
      </p:sp>
      <p:sp>
        <p:nvSpPr>
          <p:cNvPr id="512" name="Google Shape;512;p34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=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/>
          <p:nvPr/>
        </p:nvSpPr>
        <p:spPr>
          <a:xfrm>
            <a:off x="432876" y="1206816"/>
            <a:ext cx="856895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+ 6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17</a:t>
            </a:r>
            <a:endParaRPr sz="24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− 3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− 2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4</a:t>
            </a:r>
            <a:endParaRPr sz="24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+ 3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i="1"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−1</a:t>
            </a:r>
            <a:endParaRPr sz="24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Jelaskan apakah sistem ini punya solusi atau tidak. 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20" name="Google Shape;520;p35"/>
          <p:cNvPicPr preferRelativeResize="0"/>
          <p:nvPr/>
        </p:nvPicPr>
        <p:blipFill rotWithShape="1">
          <a:blip r:embed="rId3">
            <a:alphaModFix/>
          </a:blip>
          <a:srcRect b="42574" l="21708" r="19105" t="23761"/>
          <a:stretch/>
        </p:blipFill>
        <p:spPr>
          <a:xfrm>
            <a:off x="304800" y="3145808"/>
            <a:ext cx="8839200" cy="229941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5"/>
          <p:cNvSpPr txBox="1"/>
          <p:nvPr/>
        </p:nvSpPr>
        <p:spPr>
          <a:xfrm>
            <a:off x="237042" y="5506190"/>
            <a:ext cx="882231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Bila diselesaikan meggunakan cara eleminasi, diperoleh solusi berikut</a:t>
            </a:r>
            <a:r>
              <a:rPr lang="id-ID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x = 1,   y = -2,   z = 3 </a:t>
            </a:r>
            <a:endParaRPr sz="24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2" name="Google Shape;522;p35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=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23" name="Google Shape;523;p35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4" name="Google Shape;524;p35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/>
          <p:nvPr/>
        </p:nvSpPr>
        <p:spPr>
          <a:xfrm>
            <a:off x="372522" y="980728"/>
            <a:ext cx="8424936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 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5</a:t>
            </a:r>
            <a:endParaRPr sz="32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+ 4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−3</a:t>
            </a:r>
            <a:endParaRPr sz="32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+ 3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i="1"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3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r>
            <a:endParaRPr sz="32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Jelaskan apakah sistem ini punya solusi atau tidak. 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1" name="Google Shape;531;p36"/>
          <p:cNvPicPr preferRelativeResize="0"/>
          <p:nvPr/>
        </p:nvPicPr>
        <p:blipFill rotWithShape="1">
          <a:blip r:embed="rId3">
            <a:alphaModFix/>
          </a:blip>
          <a:srcRect b="45387" l="21708" r="16322" t="26732"/>
          <a:stretch/>
        </p:blipFill>
        <p:spPr>
          <a:xfrm>
            <a:off x="251520" y="3580500"/>
            <a:ext cx="8716175" cy="272882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6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=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33" name="Google Shape;533;p36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4" name="Google Shape;534;p36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251520" y="5261"/>
            <a:ext cx="7147520" cy="739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Libre Franklin Medium"/>
              <a:buNone/>
            </a:pPr>
            <a:r>
              <a:rPr lang="id-ID" sz="2800" cap="none">
                <a:solidFill>
                  <a:srgbClr val="0070C0"/>
                </a:solidFill>
              </a:rPr>
              <a:t>Bentuk Matriks </a:t>
            </a:r>
            <a:r>
              <a:rPr i="1" lang="id-ID" sz="2800" cap="none">
                <a:solidFill>
                  <a:srgbClr val="0070C0"/>
                </a:solidFill>
              </a:rPr>
              <a:t>Augmented</a:t>
            </a:r>
            <a:r>
              <a:rPr lang="id-ID" sz="2800" cap="none">
                <a:solidFill>
                  <a:srgbClr val="0070C0"/>
                </a:solidFill>
              </a:rPr>
              <a:t> (Matrik Lengkap) </a:t>
            </a:r>
            <a:endParaRPr sz="2800" cap="none">
              <a:solidFill>
                <a:srgbClr val="0070C0"/>
              </a:solidFill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0" y="2286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732" y="1124744"/>
            <a:ext cx="4824536" cy="191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4149080"/>
            <a:ext cx="3546394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0072" y="4149080"/>
            <a:ext cx="3312368" cy="168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546270" y="3613666"/>
            <a:ext cx="280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 : SPL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220072" y="3629707"/>
            <a:ext cx="280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Bentuk Augmentasi : SPL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=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40" name="Google Shape;540;p37"/>
          <p:cNvSpPr txBox="1"/>
          <p:nvPr/>
        </p:nvSpPr>
        <p:spPr>
          <a:xfrm>
            <a:off x="463499" y="1412776"/>
            <a:ext cx="2923749" cy="1231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41" name="Google Shape;541;p37"/>
          <p:cNvSpPr txBox="1"/>
          <p:nvPr/>
        </p:nvSpPr>
        <p:spPr>
          <a:xfrm>
            <a:off x="4549446" y="1405165"/>
            <a:ext cx="2923749" cy="12317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42" name="Google Shape;542;p37"/>
          <p:cNvSpPr txBox="1"/>
          <p:nvPr/>
        </p:nvSpPr>
        <p:spPr>
          <a:xfrm>
            <a:off x="467544" y="3068960"/>
            <a:ext cx="2923749" cy="1231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cxnSp>
        <p:nvCxnSpPr>
          <p:cNvPr id="543" name="Google Shape;543;p37"/>
          <p:cNvCxnSpPr/>
          <p:nvPr/>
        </p:nvCxnSpPr>
        <p:spPr>
          <a:xfrm>
            <a:off x="3371780" y="2063642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4" name="Google Shape;544;p37"/>
          <p:cNvSpPr txBox="1"/>
          <p:nvPr/>
        </p:nvSpPr>
        <p:spPr>
          <a:xfrm>
            <a:off x="3275856" y="1673706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3275856" y="2132856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546" name="Google Shape;546;p37"/>
          <p:cNvCxnSpPr/>
          <p:nvPr/>
        </p:nvCxnSpPr>
        <p:spPr>
          <a:xfrm>
            <a:off x="7380312" y="2056207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7" name="Google Shape;547;p37"/>
          <p:cNvSpPr txBox="1"/>
          <p:nvPr/>
        </p:nvSpPr>
        <p:spPr>
          <a:xfrm>
            <a:off x="7380312" y="1659317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/>
          </a:p>
        </p:txBody>
      </p:sp>
      <p:sp>
        <p:nvSpPr>
          <p:cNvPr id="548" name="Google Shape;548;p37"/>
          <p:cNvSpPr txBox="1"/>
          <p:nvPr/>
        </p:nvSpPr>
        <p:spPr>
          <a:xfrm>
            <a:off x="611560" y="4300707"/>
            <a:ext cx="777267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Pada Baris ke-3 :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0   =   4		      tidak konsisten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tersebut tidak punya solusi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549" name="Google Shape;549;p37"/>
          <p:cNvCxnSpPr/>
          <p:nvPr/>
        </p:nvCxnSpPr>
        <p:spPr>
          <a:xfrm>
            <a:off x="3275856" y="5445224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0" name="Google Shape;550;p37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1" name="Google Shape;551;p37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8"/>
          <p:cNvSpPr/>
          <p:nvPr/>
        </p:nvSpPr>
        <p:spPr>
          <a:xfrm>
            <a:off x="395536" y="1124744"/>
            <a:ext cx="849694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 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2x 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+ 3y + 3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+ 2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+ 2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Jelaskan apakah sistem ini punya solusi atau tidak. 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7" name="Google Shape;557;p38"/>
          <p:cNvSpPr txBox="1"/>
          <p:nvPr/>
        </p:nvSpPr>
        <p:spPr>
          <a:xfrm>
            <a:off x="2781190" y="5086924"/>
            <a:ext cx="3725635" cy="12289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2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58" name="Google Shape;558;p38"/>
          <p:cNvSpPr txBox="1"/>
          <p:nvPr/>
        </p:nvSpPr>
        <p:spPr>
          <a:xfrm>
            <a:off x="395536" y="3356992"/>
            <a:ext cx="7128792" cy="16598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795" r="0" t="-33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59" name="Google Shape;559;p38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=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 txBox="1"/>
          <p:nvPr/>
        </p:nvSpPr>
        <p:spPr>
          <a:xfrm>
            <a:off x="651424" y="5968401"/>
            <a:ext cx="64954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tersebut punya solusi banyak.</a:t>
            </a:r>
            <a:endParaRPr sz="28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389174" y="4507298"/>
            <a:ext cx="763445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Untuk variasi 	Nilai λ  =  0, 1, 2, 3, .......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	Nilai x =   0, 0, 0, 0,.......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	Nilai z  =  0, 1, 2, 3, .......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		Nilai y  =  6, 5, 4, 3, .......</a:t>
            </a:r>
            <a:endParaRPr/>
          </a:p>
        </p:txBody>
      </p:sp>
      <p:sp>
        <p:nvSpPr>
          <p:cNvPr id="568" name="Google Shape;568;p39"/>
          <p:cNvSpPr txBox="1"/>
          <p:nvPr/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 sz="3600" cap="none">
                <a:solidFill>
                  <a:srgbClr val="FF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SPL Non Homogen  : </a:t>
            </a:r>
            <a:r>
              <a:rPr lang="id-ID" sz="3600" cap="non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Kasus m = n</a:t>
            </a:r>
            <a:endParaRPr sz="3600" cap="none">
              <a:solidFill>
                <a:srgbClr val="0070C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651424" y="1232113"/>
            <a:ext cx="2587118" cy="1231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70" name="Google Shape;570;p39"/>
          <p:cNvSpPr txBox="1"/>
          <p:nvPr/>
        </p:nvSpPr>
        <p:spPr>
          <a:xfrm>
            <a:off x="4355976" y="1232113"/>
            <a:ext cx="2388346" cy="12317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cxnSp>
        <p:nvCxnSpPr>
          <p:cNvPr id="571" name="Google Shape;571;p39"/>
          <p:cNvCxnSpPr/>
          <p:nvPr/>
        </p:nvCxnSpPr>
        <p:spPr>
          <a:xfrm>
            <a:off x="3352056" y="1886171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2" name="Google Shape;572;p39"/>
          <p:cNvSpPr txBox="1"/>
          <p:nvPr/>
        </p:nvSpPr>
        <p:spPr>
          <a:xfrm>
            <a:off x="3261137" y="1412776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3" name="Google Shape;573;p39"/>
          <p:cNvSpPr txBox="1"/>
          <p:nvPr/>
        </p:nvSpPr>
        <p:spPr>
          <a:xfrm>
            <a:off x="3275856" y="1979548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− 2B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574" name="Google Shape;574;p39"/>
          <p:cNvCxnSpPr/>
          <p:nvPr/>
        </p:nvCxnSpPr>
        <p:spPr>
          <a:xfrm>
            <a:off x="6744322" y="1822230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5" name="Google Shape;575;p39"/>
          <p:cNvSpPr txBox="1"/>
          <p:nvPr/>
        </p:nvSpPr>
        <p:spPr>
          <a:xfrm>
            <a:off x="6660232" y="1412776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6" name="Google Shape;576;p39"/>
          <p:cNvSpPr txBox="1"/>
          <p:nvPr/>
        </p:nvSpPr>
        <p:spPr>
          <a:xfrm>
            <a:off x="671486" y="2780928"/>
            <a:ext cx="2388346" cy="1231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77" name="Google Shape;577;p39"/>
          <p:cNvSpPr txBox="1"/>
          <p:nvPr/>
        </p:nvSpPr>
        <p:spPr>
          <a:xfrm>
            <a:off x="3374976" y="2784585"/>
            <a:ext cx="561662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Pada Baris ke-1 :    x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Pada Baris ke-2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 +  z   =  6   Atau  y   =  6 − 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Misalkan  z = λ, maka  y = 6 − λ </a:t>
            </a:r>
            <a:endParaRPr/>
          </a:p>
        </p:txBody>
      </p:sp>
      <p:sp>
        <p:nvSpPr>
          <p:cNvPr id="578" name="Google Shape;578;p39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9" name="Google Shape;579;p39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0"/>
          <p:cNvSpPr txBox="1"/>
          <p:nvPr>
            <p:ph type="title"/>
          </p:nvPr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SPL </a:t>
            </a:r>
            <a:r>
              <a:rPr lang="id-ID" cap="none">
                <a:solidFill>
                  <a:srgbClr val="FF0000"/>
                </a:solidFill>
              </a:rPr>
              <a:t>Homogen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395536" y="908720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Contoh 8</a:t>
            </a:r>
            <a:endParaRPr i="1"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− 3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+ 4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4x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0</a:t>
            </a:r>
            <a:endParaRPr sz="2800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− 8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+ 8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16x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− 5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− 6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−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24x</a:t>
            </a:r>
            <a:r>
              <a:rPr baseline="-25000"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r>
              <a:rPr i="1"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id-ID" sz="2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Jelaskan apakah sistem ini punya solusi atau tidak. 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6" name="Google Shape;586;p40"/>
          <p:cNvSpPr txBox="1"/>
          <p:nvPr/>
        </p:nvSpPr>
        <p:spPr>
          <a:xfrm>
            <a:off x="107504" y="3573016"/>
            <a:ext cx="3903184" cy="1231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87" name="Google Shape;587;p40"/>
          <p:cNvSpPr txBox="1"/>
          <p:nvPr/>
        </p:nvSpPr>
        <p:spPr>
          <a:xfrm>
            <a:off x="4845280" y="3573016"/>
            <a:ext cx="4101957" cy="12317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588" name="Google Shape;588;p40"/>
          <p:cNvSpPr txBox="1"/>
          <p:nvPr/>
        </p:nvSpPr>
        <p:spPr>
          <a:xfrm>
            <a:off x="5191677" y="5035854"/>
            <a:ext cx="3704411" cy="1231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cxnSp>
        <p:nvCxnSpPr>
          <p:cNvPr id="589" name="Google Shape;589;p40"/>
          <p:cNvCxnSpPr/>
          <p:nvPr/>
        </p:nvCxnSpPr>
        <p:spPr>
          <a:xfrm>
            <a:off x="3923928" y="4188889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0" name="Google Shape;590;p40"/>
          <p:cNvSpPr txBox="1"/>
          <p:nvPr/>
        </p:nvSpPr>
        <p:spPr>
          <a:xfrm>
            <a:off x="3895533" y="3779748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1" name="Google Shape;591;p40"/>
          <p:cNvSpPr txBox="1"/>
          <p:nvPr/>
        </p:nvSpPr>
        <p:spPr>
          <a:xfrm>
            <a:off x="3910073" y="4188889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− 3B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111113" y="5035853"/>
            <a:ext cx="4101957" cy="12317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cxnSp>
        <p:nvCxnSpPr>
          <p:cNvPr id="593" name="Google Shape;593;p40"/>
          <p:cNvCxnSpPr/>
          <p:nvPr/>
        </p:nvCxnSpPr>
        <p:spPr>
          <a:xfrm>
            <a:off x="4189270" y="5683926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4" name="Google Shape;594;p40"/>
          <p:cNvSpPr txBox="1"/>
          <p:nvPr/>
        </p:nvSpPr>
        <p:spPr>
          <a:xfrm>
            <a:off x="4113118" y="5818650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− 4B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5" name="Google Shape;595;p40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 txBox="1"/>
          <p:nvPr>
            <p:ph type="title"/>
          </p:nvPr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SPL </a:t>
            </a:r>
            <a:r>
              <a:rPr lang="id-ID" cap="none">
                <a:solidFill>
                  <a:srgbClr val="FF0000"/>
                </a:solidFill>
              </a:rPr>
              <a:t>Homogen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2" name="Google Shape;602;p41"/>
          <p:cNvSpPr txBox="1"/>
          <p:nvPr/>
        </p:nvSpPr>
        <p:spPr>
          <a:xfrm>
            <a:off x="251520" y="1340768"/>
            <a:ext cx="3704411" cy="1231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603" name="Google Shape;603;p41"/>
          <p:cNvSpPr txBox="1"/>
          <p:nvPr/>
        </p:nvSpPr>
        <p:spPr>
          <a:xfrm>
            <a:off x="323528" y="2930168"/>
            <a:ext cx="3672408" cy="19389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28" l="-2487" r="0" t="-21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604" name="Google Shape;604;p41"/>
          <p:cNvSpPr txBox="1"/>
          <p:nvPr/>
        </p:nvSpPr>
        <p:spPr>
          <a:xfrm>
            <a:off x="4644008" y="2924944"/>
            <a:ext cx="3123760" cy="19389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602" l="-3124" r="0" t="-21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605" name="Google Shape;605;p41"/>
          <p:cNvSpPr txBox="1"/>
          <p:nvPr/>
        </p:nvSpPr>
        <p:spPr>
          <a:xfrm>
            <a:off x="304800" y="4858745"/>
            <a:ext cx="3816424" cy="15696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74" l="-2395" r="0" t="-2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606" name="Google Shape;606;p41"/>
          <p:cNvSpPr txBox="1"/>
          <p:nvPr/>
        </p:nvSpPr>
        <p:spPr>
          <a:xfrm>
            <a:off x="4242824" y="4868103"/>
            <a:ext cx="48965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aseline="-25000"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aseline="-25000"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aseline="-25000"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 	= (32t,  12t,  2t,  t)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=  t (32,  12,  2, 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Untuk nilai t yang bervariasi, SPL ini punya banyak solusi  </a:t>
            </a:r>
            <a:endParaRPr/>
          </a:p>
        </p:txBody>
      </p:sp>
      <p:cxnSp>
        <p:nvCxnSpPr>
          <p:cNvPr id="607" name="Google Shape;607;p41"/>
          <p:cNvCxnSpPr/>
          <p:nvPr/>
        </p:nvCxnSpPr>
        <p:spPr>
          <a:xfrm>
            <a:off x="3955931" y="1956641"/>
            <a:ext cx="100392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8" name="Google Shape;608;p41"/>
          <p:cNvSpPr txBox="1"/>
          <p:nvPr/>
        </p:nvSpPr>
        <p:spPr>
          <a:xfrm>
            <a:off x="3955931" y="2203183"/>
            <a:ext cx="129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baseline="-25000"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r>
              <a:rPr lang="id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×  −½ </a:t>
            </a:r>
            <a:endParaRPr baseline="-25000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9" name="Google Shape;609;p41"/>
          <p:cNvSpPr txBox="1"/>
          <p:nvPr/>
        </p:nvSpPr>
        <p:spPr>
          <a:xfrm>
            <a:off x="4981574" y="1340768"/>
            <a:ext cx="3704411" cy="12317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610" name="Google Shape;610;p41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 txBox="1"/>
          <p:nvPr>
            <p:ph type="title"/>
          </p:nvPr>
        </p:nvSpPr>
        <p:spPr>
          <a:xfrm>
            <a:off x="304800" y="29508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6000"/>
              <a:buFont typeface="Libre Franklin Medium"/>
              <a:buNone/>
            </a:pPr>
            <a:r>
              <a:rPr lang="id-ID" sz="6000">
                <a:solidFill>
                  <a:srgbClr val="7030A0"/>
                </a:solidFill>
              </a:rPr>
              <a:t>TERIMAKASIH</a:t>
            </a:r>
            <a:endParaRPr sz="6000">
              <a:solidFill>
                <a:srgbClr val="7030A0"/>
              </a:solidFill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8" name="Google Shape;618;p42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SPL </a:t>
            </a:r>
            <a:r>
              <a:rPr lang="id-ID" cap="none">
                <a:solidFill>
                  <a:srgbClr val="FF0000"/>
                </a:solidFill>
              </a:rPr>
              <a:t>Non Homogen dan SPL Homogen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527460" y="4999835"/>
            <a:ext cx="86868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id-ID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 matrik </a:t>
            </a:r>
            <a:r>
              <a:rPr b="1" i="1" lang="id-ID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id-ID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≠ 0,  disebut SPL non homogen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id-ID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 matrik </a:t>
            </a:r>
            <a:r>
              <a:rPr b="1" i="1" lang="id-ID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id-ID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0,  disebut SPL homogen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0660" lvl="0" marL="342900" rtl="0" algn="l">
              <a:spcBef>
                <a:spcPts val="64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2" y="1700808"/>
            <a:ext cx="49466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467544" y="1262902"/>
            <a:ext cx="25652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 koefisien: 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4896292" y="4077072"/>
            <a:ext cx="2051972" cy="7694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1895612" y="3842651"/>
            <a:ext cx="36124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Dalam bentuk matrik :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04800" y="7052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SPL </a:t>
            </a:r>
            <a:r>
              <a:rPr lang="id-ID" cap="none">
                <a:solidFill>
                  <a:srgbClr val="FF0000"/>
                </a:solidFill>
              </a:rPr>
              <a:t>Non Homogen dan SPL Homogen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683568" y="1700808"/>
            <a:ext cx="2870400" cy="12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0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4860032" y="1734146"/>
            <a:ext cx="2767809" cy="12003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0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755576" y="1331476"/>
            <a:ext cx="2880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Non Homogen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5004048" y="1380108"/>
            <a:ext cx="23762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Homogen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483065" y="3140968"/>
            <a:ext cx="86868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id-ID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 matrik </a:t>
            </a:r>
            <a:r>
              <a:rPr b="1" i="1" lang="id-ID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id-ID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≠ 0,  disebut SPL non homogen</a:t>
            </a:r>
            <a:endParaRPr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id-ID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 matrik </a:t>
            </a:r>
            <a:r>
              <a:rPr b="1" i="1" lang="id-ID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id-ID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0,  disebut SPL homogen</a:t>
            </a:r>
            <a:endParaRPr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0660" lvl="0" marL="342900" rtl="0" algn="l">
              <a:spcBef>
                <a:spcPts val="64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CARA ELEMINASI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683568" y="1700808"/>
            <a:ext cx="4608512" cy="12003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166" l="-264" r="0" t="-40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683568" y="1196752"/>
            <a:ext cx="6912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Hitung nilai  x, y, dan z dari SPL berikut: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539552" y="3284984"/>
            <a:ext cx="3716885" cy="19389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602" l="-2626" r="0" t="-2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4381662" y="3284984"/>
            <a:ext cx="4150778" cy="19389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602" l="-2347" r="0" t="-2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SISTEM PERSAMAAN LINIERa	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304800" y="1124745"/>
            <a:ext cx="868680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🞭"/>
            </a:pPr>
            <a:r>
              <a:rPr lang="id-ID" sz="2400">
                <a:solidFill>
                  <a:srgbClr val="00B0F0"/>
                </a:solidFill>
              </a:rPr>
              <a:t>Solusi SPL maksudnya adalah mencari nilai variabel-variabelnya. Ada beberapa metode yang dapat digunakan untuk mencari solusi  SPL antara lain 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id-ID" sz="2400">
                <a:solidFill>
                  <a:srgbClr val="7030A0"/>
                </a:solidFill>
              </a:rPr>
              <a:t>Cara eleminasi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id-ID" sz="2400">
                <a:solidFill>
                  <a:srgbClr val="7030A0"/>
                </a:solidFill>
              </a:rPr>
              <a:t>Metode Cramer             (bisa digunakan jika  m = n)</a:t>
            </a:r>
            <a:endParaRPr sz="2400">
              <a:solidFill>
                <a:srgbClr val="7030A0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id-ID" sz="2400">
                <a:solidFill>
                  <a:srgbClr val="7030A0"/>
                </a:solidFill>
              </a:rPr>
              <a:t>Metode Invers Matriks  (bisa digunakan jika  m = n)</a:t>
            </a:r>
            <a:endParaRPr sz="2400">
              <a:solidFill>
                <a:srgbClr val="7030A0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id-ID" sz="2400">
                <a:solidFill>
                  <a:srgbClr val="7030A0"/>
                </a:solidFill>
              </a:rPr>
              <a:t>Eliminasi Gauss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id-ID" sz="2400">
                <a:solidFill>
                  <a:srgbClr val="7030A0"/>
                </a:solidFill>
              </a:rPr>
              <a:t>Metode Eliminasi Gauss-Jordan</a:t>
            </a:r>
            <a:endParaRPr sz="2400">
              <a:solidFill>
                <a:srgbClr val="7030A0"/>
              </a:solidFill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-10" y="4578410"/>
            <a:ext cx="9144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Setiap SPL mempunyai satu dari kesimpulan eksklusif berikut, 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 Medium"/>
              <a:buAutoNum type="arabicPeriod"/>
            </a:pPr>
            <a:r>
              <a:rPr b="0" i="0" lang="id-ID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mempunyai solusi unik (tunggal, hanya ada satu solusi)</a:t>
            </a:r>
            <a:endParaRPr b="0" i="0" sz="2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 Medium"/>
              <a:buAutoNum type="arabicPeriod"/>
            </a:pPr>
            <a:r>
              <a:rPr b="0" i="0" lang="id-ID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tidak mempunyai solusi (inkonsisten)</a:t>
            </a:r>
            <a:endParaRPr b="0" i="0" sz="2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 Medium"/>
              <a:buAutoNum type="arabicPeriod"/>
            </a:pPr>
            <a:r>
              <a:rPr b="0" i="0" lang="id-ID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SPL mempunyai banyak solusi</a:t>
            </a:r>
            <a:endParaRPr b="0" i="0" sz="2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title"/>
          </p:nvPr>
        </p:nvSpPr>
        <p:spPr>
          <a:xfrm>
            <a:off x="323528" y="18864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Libre Franklin Medium"/>
              <a:buNone/>
            </a:pPr>
            <a:r>
              <a:rPr lang="id-ID">
                <a:solidFill>
                  <a:srgbClr val="FF0000"/>
                </a:solidFill>
              </a:rPr>
              <a:t>SOLUSI SPL : CARA ELEMINASI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539552" y="1345992"/>
            <a:ext cx="3716885" cy="23083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289" l="-2626" r="0" t="-21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88" name="Google Shape;188;p9"/>
          <p:cNvSpPr txBox="1"/>
          <p:nvPr/>
        </p:nvSpPr>
        <p:spPr>
          <a:xfrm>
            <a:off x="5076056" y="1355298"/>
            <a:ext cx="2952328" cy="19389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3305" r="0" t="-2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5040676" y="2996952"/>
            <a:ext cx="3816424" cy="19389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2554" r="0" t="-2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611916" y="4725144"/>
            <a:ext cx="58326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Solusi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 = 1,    y = 4,      z = 2</a:t>
            </a:r>
            <a:endParaRPr sz="3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-8965" y="6491807"/>
            <a:ext cx="9152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827584" y="6581001"/>
            <a:ext cx="8316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133E5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SARJANA TEKNIK INFORMATIKA ● FAKULTAS ILMU KOMPUTER ● UNIVERSITAS DIAN NUSWANTORO</a:t>
            </a:r>
            <a:endParaRPr b="1" sz="1200">
              <a:solidFill>
                <a:srgbClr val="133E5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ek">
  <a:themeElements>
    <a:clrScheme name="Trek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2020-08-03T03:19:26Z</dcterms:created>
  <dc:creator>Asus</dc:creator>
</cp:coreProperties>
</file>